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56" r:id="rId2"/>
    <p:sldId id="258" r:id="rId3"/>
    <p:sldId id="260" r:id="rId4"/>
    <p:sldId id="261" r:id="rId5"/>
    <p:sldId id="264" r:id="rId6"/>
    <p:sldId id="267" r:id="rId7"/>
    <p:sldId id="257" r:id="rId8"/>
    <p:sldId id="259" r:id="rId9"/>
    <p:sldId id="263" r:id="rId10"/>
    <p:sldId id="274" r:id="rId11"/>
    <p:sldId id="262" r:id="rId12"/>
    <p:sldId id="284" r:id="rId13"/>
    <p:sldId id="265" r:id="rId14"/>
    <p:sldId id="285" r:id="rId15"/>
    <p:sldId id="286" r:id="rId16"/>
    <p:sldId id="287" r:id="rId17"/>
    <p:sldId id="269" r:id="rId18"/>
    <p:sldId id="288" r:id="rId19"/>
    <p:sldId id="275" r:id="rId20"/>
    <p:sldId id="279"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3837C6-6B92-4AA7-94B0-7E5C2487165F}">
  <a:tblStyle styleId="{393837C6-6B92-4AA7-94B0-7E5C2487165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3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2374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2"/>
        <p:cNvGrpSpPr/>
        <p:nvPr/>
      </p:nvGrpSpPr>
      <p:grpSpPr>
        <a:xfrm>
          <a:off x="0" y="0"/>
          <a:ext cx="0" cy="0"/>
          <a:chOff x="0" y="0"/>
          <a:chExt cx="0" cy="0"/>
        </a:xfrm>
      </p:grpSpPr>
      <p:sp>
        <p:nvSpPr>
          <p:cNvPr id="4003" name="Google Shape;400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4" name="Google Shape;400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rgbClr val="003B5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1562;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Google Shape;2399;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6" name="Google Shape;2676;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3" name="Google Shape;2953;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rgbClr val="0B87A1"/>
                </a:solidFill>
                <a:latin typeface="Dosis Light"/>
                <a:ea typeface="Dosis Light"/>
                <a:cs typeface="Dosis Light"/>
                <a:sym typeface="Dosis Light"/>
              </a:defRPr>
            </a:lvl1pPr>
            <a:lvl2pPr lvl="1">
              <a:buNone/>
              <a:defRPr sz="1200">
                <a:solidFill>
                  <a:srgbClr val="0B87A1"/>
                </a:solidFill>
                <a:latin typeface="Dosis Light"/>
                <a:ea typeface="Dosis Light"/>
                <a:cs typeface="Dosis Light"/>
                <a:sym typeface="Dosis Light"/>
              </a:defRPr>
            </a:lvl2pPr>
            <a:lvl3pPr lvl="2">
              <a:buNone/>
              <a:defRPr sz="1200">
                <a:solidFill>
                  <a:srgbClr val="0B87A1"/>
                </a:solidFill>
                <a:latin typeface="Dosis Light"/>
                <a:ea typeface="Dosis Light"/>
                <a:cs typeface="Dosis Light"/>
                <a:sym typeface="Dosis Light"/>
              </a:defRPr>
            </a:lvl3pPr>
            <a:lvl4pPr lvl="3">
              <a:buNone/>
              <a:defRPr sz="1200">
                <a:solidFill>
                  <a:srgbClr val="0B87A1"/>
                </a:solidFill>
                <a:latin typeface="Dosis Light"/>
                <a:ea typeface="Dosis Light"/>
                <a:cs typeface="Dosis Light"/>
                <a:sym typeface="Dosis Light"/>
              </a:defRPr>
            </a:lvl4pPr>
            <a:lvl5pPr lvl="4">
              <a:buNone/>
              <a:defRPr sz="1200">
                <a:solidFill>
                  <a:srgbClr val="0B87A1"/>
                </a:solidFill>
                <a:latin typeface="Dosis Light"/>
                <a:ea typeface="Dosis Light"/>
                <a:cs typeface="Dosis Light"/>
                <a:sym typeface="Dosis Light"/>
              </a:defRPr>
            </a:lvl5pPr>
            <a:lvl6pPr lvl="5">
              <a:buNone/>
              <a:defRPr sz="1200">
                <a:solidFill>
                  <a:srgbClr val="0B87A1"/>
                </a:solidFill>
                <a:latin typeface="Dosis Light"/>
                <a:ea typeface="Dosis Light"/>
                <a:cs typeface="Dosis Light"/>
                <a:sym typeface="Dosis Light"/>
              </a:defRPr>
            </a:lvl6pPr>
            <a:lvl7pPr lvl="6">
              <a:buNone/>
              <a:defRPr sz="1200">
                <a:solidFill>
                  <a:srgbClr val="0B87A1"/>
                </a:solidFill>
                <a:latin typeface="Dosis Light"/>
                <a:ea typeface="Dosis Light"/>
                <a:cs typeface="Dosis Light"/>
                <a:sym typeface="Dosis Light"/>
              </a:defRPr>
            </a:lvl7pPr>
            <a:lvl8pPr lvl="7">
              <a:buNone/>
              <a:defRPr sz="1200">
                <a:solidFill>
                  <a:srgbClr val="0B87A1"/>
                </a:solidFill>
                <a:latin typeface="Dosis Light"/>
                <a:ea typeface="Dosis Light"/>
                <a:cs typeface="Dosis Light"/>
                <a:sym typeface="Dosis Light"/>
              </a:defRPr>
            </a:lvl8pPr>
            <a:lvl9pPr lvl="8">
              <a:buNone/>
              <a:defRPr sz="1200">
                <a:solidFill>
                  <a:srgbClr val="0B87A1"/>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INVENTORY CONTROL MANAGEMENT DATABASE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3999" name="Google Shape;3999;p31"/>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CA" dirty="0">
                <a:solidFill>
                  <a:srgbClr val="003B55"/>
                </a:solidFill>
              </a:rPr>
              <a:t>Data Integration through SSIS</a:t>
            </a:r>
            <a:endParaRPr dirty="0">
              <a:solidFill>
                <a:srgbClr val="003B55"/>
              </a:solidFill>
            </a:endParaRPr>
          </a:p>
        </p:txBody>
      </p:sp>
      <p:sp>
        <p:nvSpPr>
          <p:cNvPr id="4001" name="Google Shape;4001;p3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5" name="Picture 4">
            <a:extLst>
              <a:ext uri="{FF2B5EF4-FFF2-40B4-BE49-F238E27FC236}">
                <a16:creationId xmlns:a16="http://schemas.microsoft.com/office/drawing/2014/main" id="{CA61C1DC-DEC0-4B32-8166-87AEB64439CB}"/>
              </a:ext>
            </a:extLst>
          </p:cNvPr>
          <p:cNvPicPr/>
          <p:nvPr/>
        </p:nvPicPr>
        <p:blipFill rotWithShape="1">
          <a:blip r:embed="rId3"/>
          <a:srcRect t="13154" r="7585" b="18660"/>
          <a:stretch/>
        </p:blipFill>
        <p:spPr>
          <a:xfrm>
            <a:off x="91531" y="273050"/>
            <a:ext cx="7131050" cy="32130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3683188"/>
            <a:ext cx="6083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CA" sz="7200" dirty="0">
                <a:solidFill>
                  <a:srgbClr val="D3EBD5"/>
                </a:solidFill>
              </a:rPr>
            </a:br>
            <a:r>
              <a:rPr lang="en-CA" sz="7200" dirty="0">
                <a:solidFill>
                  <a:srgbClr val="D3EBD5"/>
                </a:solidFill>
              </a:rPr>
              <a:t>DATA</a:t>
            </a:r>
            <a:br>
              <a:rPr lang="en-CA" sz="7200" dirty="0">
                <a:solidFill>
                  <a:srgbClr val="D3EBD5"/>
                </a:solidFill>
              </a:rPr>
            </a:br>
            <a:r>
              <a:rPr lang="en-CA" sz="7200" dirty="0">
                <a:solidFill>
                  <a:srgbClr val="D3EBD5"/>
                </a:solidFill>
              </a:rPr>
              <a:t>RELATIONSHIP</a:t>
            </a:r>
            <a:endParaRPr sz="7200" dirty="0">
              <a:solidFill>
                <a:srgbClr val="D3EBD5"/>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91F23F-EA70-493C-9035-98EDB8EFB22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9" name="Picture 8">
            <a:extLst>
              <a:ext uri="{FF2B5EF4-FFF2-40B4-BE49-F238E27FC236}">
                <a16:creationId xmlns:a16="http://schemas.microsoft.com/office/drawing/2014/main" id="{BF5805E1-1489-4B0A-9ECB-96E747A6A874}"/>
              </a:ext>
            </a:extLst>
          </p:cNvPr>
          <p:cNvPicPr/>
          <p:nvPr/>
        </p:nvPicPr>
        <p:blipFill rotWithShape="1">
          <a:blip r:embed="rId2"/>
          <a:srcRect l="3419" t="18422" r="25641" b="26635"/>
          <a:stretch/>
        </p:blipFill>
        <p:spPr bwMode="auto">
          <a:xfrm>
            <a:off x="441642" y="374650"/>
            <a:ext cx="6685915" cy="3917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77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528625" y="1653775"/>
            <a:ext cx="390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REPORT </a:t>
            </a:r>
            <a:br>
              <a:rPr lang="en-CA" dirty="0"/>
            </a:br>
            <a:r>
              <a:rPr lang="en-CA" dirty="0"/>
              <a:t>GENERATION</a:t>
            </a:r>
            <a:endParaRPr dirty="0"/>
          </a:p>
        </p:txBody>
      </p:sp>
      <p:sp>
        <p:nvSpPr>
          <p:cNvPr id="3915" name="Google Shape;3915;p22"/>
          <p:cNvSpPr txBox="1">
            <a:spLocks noGrp="1"/>
          </p:cNvSpPr>
          <p:nvPr>
            <p:ph type="body" idx="1"/>
          </p:nvPr>
        </p:nvSpPr>
        <p:spPr>
          <a:xfrm>
            <a:off x="3528625" y="2419350"/>
            <a:ext cx="3906600" cy="2271900"/>
          </a:xfrm>
          <a:prstGeom prst="rect">
            <a:avLst/>
          </a:prstGeom>
        </p:spPr>
        <p:txBody>
          <a:bodyPr spcFirstLastPara="1" wrap="square" lIns="91425" tIns="91425" rIns="91425" bIns="91425" anchor="t" anchorCtr="0">
            <a:noAutofit/>
          </a:bodyPr>
          <a:lstStyle/>
          <a:p>
            <a:pPr marL="0" lvl="0" indent="0">
              <a:buNone/>
            </a:pPr>
            <a:r>
              <a:rPr lang="en-US" sz="1800" dirty="0"/>
              <a:t>Report Server gives your users access to rich, interactive reports, and the enterprise reporting capabilities of SQL Server Reporting Services. Explore visual data and quickly discover patterns to make better, faster decisions.</a:t>
            </a:r>
            <a:endParaRPr sz="1800" dirty="0"/>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5122" name="Picture 2" descr="Image result for reports">
            <a:extLst>
              <a:ext uri="{FF2B5EF4-FFF2-40B4-BE49-F238E27FC236}">
                <a16:creationId xmlns:a16="http://schemas.microsoft.com/office/drawing/2014/main" id="{325F77B9-9B5C-43DE-9CAB-9A5F8B2DCF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80" r="56962"/>
          <a:stretch/>
        </p:blipFill>
        <p:spPr bwMode="auto">
          <a:xfrm>
            <a:off x="-1" y="0"/>
            <a:ext cx="325755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73BC-2475-4F9C-9FF6-5C04BA48BA97}"/>
              </a:ext>
            </a:extLst>
          </p:cNvPr>
          <p:cNvSpPr>
            <a:spLocks noGrp="1"/>
          </p:cNvSpPr>
          <p:nvPr>
            <p:ph type="title"/>
          </p:nvPr>
        </p:nvSpPr>
        <p:spPr/>
        <p:txBody>
          <a:bodyPr/>
          <a:lstStyle/>
          <a:p>
            <a:r>
              <a:rPr lang="en-CA" dirty="0"/>
              <a:t>GENERATION</a:t>
            </a:r>
          </a:p>
        </p:txBody>
      </p:sp>
      <p:sp>
        <p:nvSpPr>
          <p:cNvPr id="3" name="Text Placeholder 2">
            <a:extLst>
              <a:ext uri="{FF2B5EF4-FFF2-40B4-BE49-F238E27FC236}">
                <a16:creationId xmlns:a16="http://schemas.microsoft.com/office/drawing/2014/main" id="{0C3D66E3-5F8E-485E-A22A-98F6A5679D39}"/>
              </a:ext>
            </a:extLst>
          </p:cNvPr>
          <p:cNvSpPr>
            <a:spLocks noGrp="1"/>
          </p:cNvSpPr>
          <p:nvPr>
            <p:ph type="body" idx="1"/>
          </p:nvPr>
        </p:nvSpPr>
        <p:spPr/>
        <p:txBody>
          <a:bodyPr/>
          <a:lstStyle/>
          <a:p>
            <a:pPr marL="76200" indent="0">
              <a:buNone/>
            </a:pPr>
            <a:r>
              <a:rPr lang="en-CA" dirty="0"/>
              <a:t>TOOLS USED:-</a:t>
            </a:r>
          </a:p>
          <a:p>
            <a:r>
              <a:rPr lang="en-CA" dirty="0"/>
              <a:t>Report Builder:- We created some static reports for initial phase of the project, just to see how can we progress further.</a:t>
            </a:r>
          </a:p>
          <a:p>
            <a:r>
              <a:rPr lang="en-CA" dirty="0"/>
              <a:t>Power BI:- For the later part of the project we used this tool to create more dynamic reports with user-friendly dashboard.</a:t>
            </a:r>
          </a:p>
        </p:txBody>
      </p:sp>
      <p:sp>
        <p:nvSpPr>
          <p:cNvPr id="4" name="Slide Number Placeholder 3">
            <a:extLst>
              <a:ext uri="{FF2B5EF4-FFF2-40B4-BE49-F238E27FC236}">
                <a16:creationId xmlns:a16="http://schemas.microsoft.com/office/drawing/2014/main" id="{98A633CB-84BF-4C1B-93FA-ED44E58A1B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95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0376BE-B91E-47C3-81FF-27BBD6145A7E}"/>
              </a:ext>
            </a:extLst>
          </p:cNvPr>
          <p:cNvSpPr>
            <a:spLocks noGrp="1"/>
          </p:cNvSpPr>
          <p:nvPr>
            <p:ph type="body" idx="1"/>
          </p:nvPr>
        </p:nvSpPr>
        <p:spPr>
          <a:xfrm>
            <a:off x="1297625" y="510950"/>
            <a:ext cx="4281000" cy="3692400"/>
          </a:xfrm>
        </p:spPr>
        <p:txBody>
          <a:bodyPr/>
          <a:lstStyle/>
          <a:p>
            <a:r>
              <a:rPr lang="en-CA" dirty="0"/>
              <a:t>INITIAL REPORTS</a:t>
            </a:r>
          </a:p>
          <a:p>
            <a:pPr marL="38100" indent="0">
              <a:buNone/>
            </a:pPr>
            <a:endParaRPr lang="en-CA" dirty="0"/>
          </a:p>
        </p:txBody>
      </p:sp>
      <p:sp>
        <p:nvSpPr>
          <p:cNvPr id="3" name="Slide Number Placeholder 2">
            <a:extLst>
              <a:ext uri="{FF2B5EF4-FFF2-40B4-BE49-F238E27FC236}">
                <a16:creationId xmlns:a16="http://schemas.microsoft.com/office/drawing/2014/main" id="{C0BEBFFE-32F4-45E5-A934-1997D35F8E1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4" name="Picture 3">
            <a:extLst>
              <a:ext uri="{FF2B5EF4-FFF2-40B4-BE49-F238E27FC236}">
                <a16:creationId xmlns:a16="http://schemas.microsoft.com/office/drawing/2014/main" id="{A75B43C7-D320-466C-B879-B53F47F6F7C9}"/>
              </a:ext>
            </a:extLst>
          </p:cNvPr>
          <p:cNvPicPr/>
          <p:nvPr/>
        </p:nvPicPr>
        <p:blipFill rotWithShape="1">
          <a:blip r:embed="rId2"/>
          <a:srcRect t="22649" r="46839" b="13723"/>
          <a:stretch/>
        </p:blipFill>
        <p:spPr>
          <a:xfrm>
            <a:off x="186781" y="1435099"/>
            <a:ext cx="3915319" cy="2552701"/>
          </a:xfrm>
          <a:prstGeom prst="rect">
            <a:avLst/>
          </a:prstGeom>
        </p:spPr>
      </p:pic>
      <p:pic>
        <p:nvPicPr>
          <p:cNvPr id="5" name="Picture 4">
            <a:extLst>
              <a:ext uri="{FF2B5EF4-FFF2-40B4-BE49-F238E27FC236}">
                <a16:creationId xmlns:a16="http://schemas.microsoft.com/office/drawing/2014/main" id="{A22DADA3-9FDD-451F-8BF3-A7D21AF16A57}"/>
              </a:ext>
            </a:extLst>
          </p:cNvPr>
          <p:cNvPicPr/>
          <p:nvPr/>
        </p:nvPicPr>
        <p:blipFill rotWithShape="1">
          <a:blip r:embed="rId3"/>
          <a:srcRect t="30057" r="44124" b="19801"/>
          <a:stretch/>
        </p:blipFill>
        <p:spPr>
          <a:xfrm>
            <a:off x="4245519" y="1435099"/>
            <a:ext cx="4851400" cy="2552701"/>
          </a:xfrm>
          <a:prstGeom prst="rect">
            <a:avLst/>
          </a:prstGeom>
        </p:spPr>
      </p:pic>
    </p:spTree>
    <p:extLst>
      <p:ext uri="{BB962C8B-B14F-4D97-AF65-F5344CB8AC3E}">
        <p14:creationId xmlns:p14="http://schemas.microsoft.com/office/powerpoint/2010/main" val="493986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2D10-DF70-422C-ABA0-AC406CFEAFE2}"/>
              </a:ext>
            </a:extLst>
          </p:cNvPr>
          <p:cNvSpPr>
            <a:spLocks noGrp="1"/>
          </p:cNvSpPr>
          <p:nvPr>
            <p:ph type="ctrTitle"/>
          </p:nvPr>
        </p:nvSpPr>
        <p:spPr>
          <a:xfrm>
            <a:off x="190500" y="118575"/>
            <a:ext cx="5396700" cy="1159800"/>
          </a:xfrm>
        </p:spPr>
        <p:txBody>
          <a:bodyPr/>
          <a:lstStyle/>
          <a:p>
            <a:r>
              <a:rPr lang="en-CA" dirty="0"/>
              <a:t>Final Dashboard</a:t>
            </a:r>
          </a:p>
        </p:txBody>
      </p:sp>
      <p:pic>
        <p:nvPicPr>
          <p:cNvPr id="3" name="Picture 2">
            <a:extLst>
              <a:ext uri="{FF2B5EF4-FFF2-40B4-BE49-F238E27FC236}">
                <a16:creationId xmlns:a16="http://schemas.microsoft.com/office/drawing/2014/main" id="{E5BA129B-2E56-4B3D-972A-F944DAFA19DB}"/>
              </a:ext>
            </a:extLst>
          </p:cNvPr>
          <p:cNvPicPr>
            <a:picLocks noChangeAspect="1"/>
          </p:cNvPicPr>
          <p:nvPr/>
        </p:nvPicPr>
        <p:blipFill rotWithShape="1">
          <a:blip r:embed="rId3"/>
          <a:srcRect l="7847" t="10370" r="8195" b="6790"/>
          <a:stretch/>
        </p:blipFill>
        <p:spPr>
          <a:xfrm>
            <a:off x="95250" y="1134575"/>
            <a:ext cx="6807200" cy="3831125"/>
          </a:xfrm>
          <a:prstGeom prst="rect">
            <a:avLst/>
          </a:prstGeom>
        </p:spPr>
      </p:pic>
    </p:spTree>
    <p:extLst>
      <p:ext uri="{BB962C8B-B14F-4D97-AF65-F5344CB8AC3E}">
        <p14:creationId xmlns:p14="http://schemas.microsoft.com/office/powerpoint/2010/main" val="172496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4" name="Google Shape;3944;p26"/>
          <p:cNvSpPr/>
          <p:nvPr/>
        </p:nvSpPr>
        <p:spPr>
          <a:xfrm>
            <a:off x="718300" y="1039554"/>
            <a:ext cx="7278052" cy="346710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6"/>
          <p:cNvSpPr txBox="1">
            <a:spLocks noGrp="1"/>
          </p:cNvSpPr>
          <p:nvPr>
            <p:ph type="title" idx="4294967295"/>
          </p:nvPr>
        </p:nvSpPr>
        <p:spPr>
          <a:xfrm>
            <a:off x="718300" y="1297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D3EBD5"/>
                </a:solidFill>
              </a:rPr>
              <a:t>MAPS</a:t>
            </a:r>
            <a:endParaRPr>
              <a:solidFill>
                <a:srgbClr val="D3EBD5"/>
              </a:solidFill>
            </a:endParaRPr>
          </a:p>
        </p:txBody>
      </p:sp>
      <p:sp>
        <p:nvSpPr>
          <p:cNvPr id="3946" name="Google Shape;3946;p26"/>
          <p:cNvSpPr/>
          <p:nvPr/>
        </p:nvSpPr>
        <p:spPr>
          <a:xfrm>
            <a:off x="2137974" y="899854"/>
            <a:ext cx="1119576" cy="697721"/>
          </a:xfrm>
          <a:prstGeom prst="wedgeRectCallout">
            <a:avLst>
              <a:gd name="adj1" fmla="val -21428"/>
              <a:gd name="adj2" fmla="val 84287"/>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000" dirty="0">
                <a:solidFill>
                  <a:srgbClr val="003B55"/>
                </a:solidFill>
                <a:latin typeface="Titillium Web Light"/>
                <a:ea typeface="Titillium Web Light"/>
                <a:cs typeface="Titillium Web Light"/>
                <a:sym typeface="Titillium Web Light"/>
              </a:rPr>
              <a:t>Humber North</a:t>
            </a:r>
          </a:p>
          <a:p>
            <a:pPr marL="0" lvl="0" indent="0" algn="l" rtl="0">
              <a:spcBef>
                <a:spcPts val="0"/>
              </a:spcBef>
              <a:spcAft>
                <a:spcPts val="0"/>
              </a:spcAft>
              <a:buNone/>
            </a:pPr>
            <a:r>
              <a:rPr lang="en-CA" sz="1000" dirty="0">
                <a:solidFill>
                  <a:srgbClr val="003B55"/>
                </a:solidFill>
                <a:latin typeface="Titillium Web Light"/>
                <a:ea typeface="Titillium Web Light"/>
                <a:cs typeface="Titillium Web Light"/>
                <a:sym typeface="Titillium Web Light"/>
              </a:rPr>
              <a:t>Server hardware: 143</a:t>
            </a:r>
            <a:endParaRPr sz="1000" dirty="0">
              <a:solidFill>
                <a:srgbClr val="003B55"/>
              </a:solidFill>
              <a:latin typeface="Titillium Web Light"/>
              <a:ea typeface="Titillium Web Light"/>
              <a:cs typeface="Titillium Web Light"/>
              <a:sym typeface="Titillium Web Light"/>
            </a:endParaRPr>
          </a:p>
        </p:txBody>
      </p:sp>
      <p:sp>
        <p:nvSpPr>
          <p:cNvPr id="3948" name="Google Shape;3948;p26"/>
          <p:cNvSpPr/>
          <p:nvPr/>
        </p:nvSpPr>
        <p:spPr>
          <a:xfrm>
            <a:off x="2300125" y="1789654"/>
            <a:ext cx="121500" cy="121500"/>
          </a:xfrm>
          <a:prstGeom prst="frame">
            <a:avLst>
              <a:gd name="adj1" fmla="val 29444"/>
            </a:avLst>
          </a:pr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D54F-B3D2-4677-ABD7-F000E64E5B4F}"/>
              </a:ext>
            </a:extLst>
          </p:cNvPr>
          <p:cNvSpPr>
            <a:spLocks noGrp="1"/>
          </p:cNvSpPr>
          <p:nvPr>
            <p:ph type="body" idx="1"/>
          </p:nvPr>
        </p:nvSpPr>
        <p:spPr/>
        <p:txBody>
          <a:bodyPr/>
          <a:lstStyle/>
          <a:p>
            <a:pPr marL="38100" indent="0">
              <a:buNone/>
            </a:pPr>
            <a:r>
              <a:rPr lang="en-CA" sz="4400" i="0" dirty="0">
                <a:solidFill>
                  <a:schemeClr val="accent3">
                    <a:lumMod val="60000"/>
                    <a:lumOff val="40000"/>
                  </a:schemeClr>
                </a:solidFill>
              </a:rPr>
              <a:t>DEMO</a:t>
            </a:r>
          </a:p>
          <a:p>
            <a:pPr marL="38100" indent="0">
              <a:buNone/>
            </a:pPr>
            <a:r>
              <a:rPr lang="en-CA" sz="3200" i="0" dirty="0">
                <a:solidFill>
                  <a:schemeClr val="accent4">
                    <a:lumMod val="20000"/>
                    <a:lumOff val="80000"/>
                  </a:schemeClr>
                </a:solidFill>
              </a:rPr>
              <a:t>With navigation buttons we can hop onto different pages of dashboard.</a:t>
            </a:r>
          </a:p>
          <a:p>
            <a:pPr marL="38100" indent="0">
              <a:buNone/>
            </a:pPr>
            <a:r>
              <a:rPr lang="en-CA" sz="4400" i="0" dirty="0">
                <a:solidFill>
                  <a:schemeClr val="accent3">
                    <a:lumMod val="60000"/>
                    <a:lumOff val="40000"/>
                  </a:schemeClr>
                </a:solidFill>
              </a:rPr>
              <a:t> </a:t>
            </a:r>
          </a:p>
        </p:txBody>
      </p:sp>
      <p:sp>
        <p:nvSpPr>
          <p:cNvPr id="3" name="Slide Number Placeholder 2">
            <a:extLst>
              <a:ext uri="{FF2B5EF4-FFF2-40B4-BE49-F238E27FC236}">
                <a16:creationId xmlns:a16="http://schemas.microsoft.com/office/drawing/2014/main" id="{4250DCB2-FB83-4D32-A298-D942533ADD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518352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5"/>
        <p:cNvGrpSpPr/>
        <p:nvPr/>
      </p:nvGrpSpPr>
      <p:grpSpPr>
        <a:xfrm>
          <a:off x="0" y="0"/>
          <a:ext cx="0" cy="0"/>
          <a:chOff x="0" y="0"/>
          <a:chExt cx="0" cy="0"/>
        </a:xfrm>
      </p:grpSpPr>
      <p:sp>
        <p:nvSpPr>
          <p:cNvPr id="4006" name="Google Shape;4006;p32"/>
          <p:cNvSpPr/>
          <p:nvPr/>
        </p:nvSpPr>
        <p:spPr>
          <a:xfrm>
            <a:off x="4089400" y="95250"/>
            <a:ext cx="2400300" cy="494030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2"/>
          <p:cNvSpPr txBox="1">
            <a:spLocks noGrp="1"/>
          </p:cNvSpPr>
          <p:nvPr>
            <p:ph type="body" idx="4294967295"/>
          </p:nvPr>
        </p:nvSpPr>
        <p:spPr>
          <a:xfrm>
            <a:off x="685800" y="838850"/>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CA" sz="3000" dirty="0">
                <a:solidFill>
                  <a:srgbClr val="0B87A1"/>
                </a:solidFill>
                <a:latin typeface="Dosis Light"/>
                <a:ea typeface="Dosis Light"/>
                <a:cs typeface="Dosis Light"/>
                <a:sym typeface="Dosis Light"/>
              </a:rPr>
              <a:t>REPORTS</a:t>
            </a:r>
          </a:p>
          <a:p>
            <a:pPr marL="0" lvl="0" indent="0" algn="l" rtl="0">
              <a:spcBef>
                <a:spcPts val="600"/>
              </a:spcBef>
              <a:spcAft>
                <a:spcPts val="0"/>
              </a:spcAft>
              <a:buNone/>
            </a:pPr>
            <a:r>
              <a:rPr lang="en-CA" sz="3000" dirty="0">
                <a:solidFill>
                  <a:srgbClr val="0B87A1"/>
                </a:solidFill>
                <a:latin typeface="Dosis Light"/>
                <a:ea typeface="Dosis Light"/>
                <a:cs typeface="Dosis Light"/>
                <a:sym typeface="Dosis Light"/>
              </a:rPr>
              <a:t>MOBILITY</a:t>
            </a:r>
            <a:endParaRPr sz="3000" dirty="0">
              <a:solidFill>
                <a:srgbClr val="0B87A1"/>
              </a:solidFill>
              <a:latin typeface="Dosis Light"/>
              <a:ea typeface="Dosis Light"/>
              <a:cs typeface="Dosis Light"/>
              <a:sym typeface="Dosis Light"/>
            </a:endParaRPr>
          </a:p>
          <a:p>
            <a:pPr marL="0" lvl="0" indent="0" algn="l" rtl="0">
              <a:spcBef>
                <a:spcPts val="600"/>
              </a:spcBef>
              <a:spcAft>
                <a:spcPts val="0"/>
              </a:spcAft>
              <a:buNone/>
            </a:pPr>
            <a:r>
              <a:rPr lang="en-CA" sz="1800" dirty="0"/>
              <a:t>With the integration of mobile app we can see various phone oriented reports.</a:t>
            </a:r>
            <a:endParaRPr sz="1800" dirty="0"/>
          </a:p>
        </p:txBody>
      </p:sp>
      <p:sp>
        <p:nvSpPr>
          <p:cNvPr id="4008" name="Google Shape;4008;p32"/>
          <p:cNvSpPr/>
          <p:nvPr/>
        </p:nvSpPr>
        <p:spPr>
          <a:xfrm>
            <a:off x="4421800"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80BFB7"/>
                </a:solidFill>
                <a:latin typeface="Titillium Web Light"/>
                <a:ea typeface="Titillium Web Light"/>
                <a:cs typeface="Titillium Web Light"/>
                <a:sym typeface="Titillium Web Light"/>
              </a:rPr>
              <a:t>Place your screenshot here</a:t>
            </a:r>
            <a:endParaRPr sz="1000" dirty="0">
              <a:solidFill>
                <a:srgbClr val="80BFB7"/>
              </a:solidFill>
              <a:latin typeface="Titillium Web Light"/>
              <a:ea typeface="Titillium Web Light"/>
              <a:cs typeface="Titillium Web Light"/>
              <a:sym typeface="Titillium Web Light"/>
            </a:endParaRPr>
          </a:p>
        </p:txBody>
      </p:sp>
      <p:sp>
        <p:nvSpPr>
          <p:cNvPr id="4009" name="Google Shape;4009;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21AE7022-3212-4BEB-A268-442BC4E3491E}"/>
              </a:ext>
            </a:extLst>
          </p:cNvPr>
          <p:cNvPicPr>
            <a:picLocks noChangeAspect="1"/>
          </p:cNvPicPr>
          <p:nvPr/>
        </p:nvPicPr>
        <p:blipFill rotWithShape="1">
          <a:blip r:embed="rId3"/>
          <a:srcRect l="40070" t="16914" r="40277" b="11974"/>
          <a:stretch/>
        </p:blipFill>
        <p:spPr>
          <a:xfrm>
            <a:off x="4165600" y="459923"/>
            <a:ext cx="2241550" cy="4204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accent3">
                    <a:lumMod val="60000"/>
                    <a:lumOff val="40000"/>
                  </a:schemeClr>
                </a:solidFill>
              </a:rPr>
              <a:t>AGENDAS:-</a:t>
            </a:r>
            <a:endParaRPr sz="6000" dirty="0">
              <a:solidFill>
                <a:schemeClr val="accent3">
                  <a:lumMod val="60000"/>
                  <a:lumOff val="40000"/>
                </a:schemeClr>
              </a:solidFill>
            </a:endParaRPr>
          </a:p>
        </p:txBody>
      </p:sp>
      <p:sp>
        <p:nvSpPr>
          <p:cNvPr id="3851" name="Google Shape;3851;p15"/>
          <p:cNvSpPr txBox="1">
            <a:spLocks noGrp="1"/>
          </p:cNvSpPr>
          <p:nvPr>
            <p:ph type="subTitle" idx="4294967295"/>
          </p:nvPr>
        </p:nvSpPr>
        <p:spPr>
          <a:xfrm>
            <a:off x="3319624" y="1968723"/>
            <a:ext cx="4389275" cy="2487600"/>
          </a:xfrm>
          <a:prstGeom prst="rect">
            <a:avLst/>
          </a:prstGeom>
        </p:spPr>
        <p:txBody>
          <a:bodyPr spcFirstLastPara="1" wrap="square" lIns="91425" tIns="91425" rIns="91425" bIns="91425" anchor="t" anchorCtr="0">
            <a:noAutofit/>
          </a:bodyPr>
          <a:lstStyle/>
          <a:p>
            <a:pPr lvl="0"/>
            <a:r>
              <a:rPr lang="en-US" dirty="0"/>
              <a:t>CMDB Introduction</a:t>
            </a:r>
          </a:p>
          <a:p>
            <a:pPr lvl="0">
              <a:spcBef>
                <a:spcPts val="0"/>
              </a:spcBef>
            </a:pPr>
            <a:r>
              <a:rPr lang="en-US" dirty="0"/>
              <a:t>Data Integration</a:t>
            </a:r>
          </a:p>
          <a:p>
            <a:pPr lvl="0">
              <a:spcBef>
                <a:spcPts val="0"/>
              </a:spcBef>
            </a:pPr>
            <a:r>
              <a:rPr lang="en-US" dirty="0"/>
              <a:t>Data Relationship</a:t>
            </a:r>
          </a:p>
          <a:p>
            <a:pPr lvl="0">
              <a:spcBef>
                <a:spcPts val="0"/>
              </a:spcBef>
            </a:pPr>
            <a:r>
              <a:rPr lang="en-US" dirty="0"/>
              <a:t>Demo</a:t>
            </a:r>
          </a:p>
          <a:p>
            <a:pPr lvl="0">
              <a:spcBef>
                <a:spcPts val="0"/>
              </a:spcBef>
            </a:pPr>
            <a:r>
              <a:rPr lang="en-US" dirty="0"/>
              <a:t>Reports Mobility</a:t>
            </a:r>
          </a:p>
          <a:p>
            <a:pPr lvl="0">
              <a:spcBef>
                <a:spcPts val="0"/>
              </a:spcBef>
            </a:pPr>
            <a:endParaRPr lang="en-US"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80BFB7"/>
                </a:solidFill>
              </a:rPr>
              <a:t>THANKS!</a:t>
            </a:r>
            <a:endParaRPr sz="6000">
              <a:solidFill>
                <a:srgbClr val="80BFB7"/>
              </a:solidFill>
            </a:endParaRPr>
          </a:p>
        </p:txBody>
      </p:sp>
      <p:sp>
        <p:nvSpPr>
          <p:cNvPr id="4040" name="Google Shape;4040;p36"/>
          <p:cNvSpPr txBox="1">
            <a:spLocks noGrp="1"/>
          </p:cNvSpPr>
          <p:nvPr>
            <p:ph type="body" idx="4294967295"/>
          </p:nvPr>
        </p:nvSpPr>
        <p:spPr>
          <a:xfrm>
            <a:off x="685800" y="2769202"/>
            <a:ext cx="4863900" cy="161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rgbClr val="D3EBD5"/>
                </a:solidFill>
              </a:rPr>
              <a:t>You can find me at:</a:t>
            </a:r>
            <a:endParaRPr dirty="0">
              <a:solidFill>
                <a:srgbClr val="D3EBD5"/>
              </a:solidFill>
            </a:endParaRPr>
          </a:p>
          <a:p>
            <a:pPr marL="0" lvl="0" indent="0" algn="l" rtl="0">
              <a:spcBef>
                <a:spcPts val="600"/>
              </a:spcBef>
              <a:spcAft>
                <a:spcPts val="0"/>
              </a:spcAft>
              <a:buNone/>
            </a:pPr>
            <a:r>
              <a:rPr lang="en-CA" dirty="0">
                <a:solidFill>
                  <a:srgbClr val="D3EBD5"/>
                </a:solidFill>
              </a:rPr>
              <a:t>sharma.sagar504@gmail.com</a:t>
            </a:r>
            <a:endParaRPr dirty="0">
              <a:solidFill>
                <a:srgbClr val="D3EBD5"/>
              </a:solidFill>
            </a:endParaRPr>
          </a:p>
        </p:txBody>
      </p:sp>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107124" y="1968500"/>
            <a:ext cx="6277926" cy="3016250"/>
          </a:xfrm>
          <a:prstGeom prst="rect">
            <a:avLst/>
          </a:prstGeom>
        </p:spPr>
        <p:txBody>
          <a:bodyPr spcFirstLastPara="1" wrap="square" lIns="91425" tIns="91425" rIns="91425" bIns="91425" anchor="t" anchorCtr="0">
            <a:noAutofit/>
          </a:bodyPr>
          <a:lstStyle/>
          <a:p>
            <a:pPr marL="0" lvl="0" indent="0">
              <a:buNone/>
            </a:pPr>
            <a:r>
              <a:rPr lang="en-US" sz="2400" b="1" dirty="0">
                <a:solidFill>
                  <a:schemeClr val="accent4">
                    <a:lumMod val="20000"/>
                    <a:lumOff val="80000"/>
                  </a:schemeClr>
                </a:solidFill>
                <a:latin typeface="Titillium Web"/>
                <a:ea typeface="Titillium Web"/>
                <a:cs typeface="Titillium Web"/>
                <a:sym typeface="Titillium Web"/>
              </a:rPr>
              <a:t>I am Sagar Sharma(Team Lead)</a:t>
            </a:r>
          </a:p>
          <a:p>
            <a:pPr marL="0" lvl="0" indent="0">
              <a:buClr>
                <a:schemeClr val="dk1"/>
              </a:buClr>
              <a:buSzPts val="1100"/>
              <a:buNone/>
            </a:pPr>
            <a:r>
              <a:rPr lang="en-US" sz="2400" dirty="0">
                <a:solidFill>
                  <a:schemeClr val="accent4">
                    <a:lumMod val="20000"/>
                    <a:lumOff val="80000"/>
                  </a:schemeClr>
                </a:solidFill>
              </a:rPr>
              <a:t>My peers:-</a:t>
            </a:r>
          </a:p>
          <a:p>
            <a:pPr marL="0" lvl="0" indent="0">
              <a:buClr>
                <a:schemeClr val="dk1"/>
              </a:buClr>
              <a:buSzPts val="1100"/>
              <a:buNone/>
            </a:pPr>
            <a:r>
              <a:rPr lang="en-US" sz="2400" b="1" dirty="0">
                <a:solidFill>
                  <a:schemeClr val="accent4">
                    <a:lumMod val="20000"/>
                    <a:lumOff val="80000"/>
                  </a:schemeClr>
                </a:solidFill>
              </a:rPr>
              <a:t>Debashish </a:t>
            </a:r>
            <a:r>
              <a:rPr lang="en-US" sz="2400" b="1" dirty="0" err="1">
                <a:solidFill>
                  <a:schemeClr val="accent4">
                    <a:lumMod val="20000"/>
                    <a:lumOff val="80000"/>
                  </a:schemeClr>
                </a:solidFill>
              </a:rPr>
              <a:t>Mittra</a:t>
            </a:r>
            <a:endParaRPr lang="en-US" sz="2400" b="1" dirty="0">
              <a:solidFill>
                <a:schemeClr val="accent4">
                  <a:lumMod val="20000"/>
                  <a:lumOff val="80000"/>
                </a:schemeClr>
              </a:solidFill>
            </a:endParaRPr>
          </a:p>
          <a:p>
            <a:pPr marL="0" lvl="0" indent="0">
              <a:buClr>
                <a:schemeClr val="dk1"/>
              </a:buClr>
              <a:buSzPts val="1100"/>
              <a:buNone/>
            </a:pPr>
            <a:r>
              <a:rPr lang="en-US" sz="2400" b="1" dirty="0" err="1">
                <a:solidFill>
                  <a:schemeClr val="accent4">
                    <a:lumMod val="20000"/>
                    <a:lumOff val="80000"/>
                  </a:schemeClr>
                </a:solidFill>
              </a:rPr>
              <a:t>Manraj</a:t>
            </a:r>
            <a:r>
              <a:rPr lang="en-US" sz="2400" b="1" dirty="0">
                <a:solidFill>
                  <a:schemeClr val="accent4">
                    <a:lumMod val="20000"/>
                    <a:lumOff val="80000"/>
                  </a:schemeClr>
                </a:solidFill>
              </a:rPr>
              <a:t> Singh Sandhu</a:t>
            </a:r>
          </a:p>
          <a:p>
            <a:pPr marL="0" lvl="0" indent="0">
              <a:buClr>
                <a:schemeClr val="dk1"/>
              </a:buClr>
              <a:buSzPts val="1100"/>
              <a:buNone/>
            </a:pPr>
            <a:r>
              <a:rPr lang="en-US" sz="2400" b="1" dirty="0">
                <a:solidFill>
                  <a:schemeClr val="accent4">
                    <a:lumMod val="20000"/>
                    <a:lumOff val="80000"/>
                  </a:schemeClr>
                </a:solidFill>
              </a:rPr>
              <a:t>Manpreet Kaur </a:t>
            </a:r>
            <a:r>
              <a:rPr lang="en-US" sz="2400" b="1" dirty="0" err="1">
                <a:solidFill>
                  <a:schemeClr val="accent4">
                    <a:lumMod val="20000"/>
                    <a:lumOff val="80000"/>
                  </a:schemeClr>
                </a:solidFill>
              </a:rPr>
              <a:t>Ratol</a:t>
            </a:r>
            <a:endParaRPr lang="en-US" sz="2400" b="1" dirty="0">
              <a:solidFill>
                <a:schemeClr val="accent4">
                  <a:lumMod val="20000"/>
                  <a:lumOff val="80000"/>
                </a:schemeClr>
              </a:solidFill>
            </a:endParaRPr>
          </a:p>
          <a:p>
            <a:pPr marL="0" lvl="0" indent="0" algn="l" rtl="0">
              <a:spcBef>
                <a:spcPts val="600"/>
              </a:spcBef>
              <a:spcAft>
                <a:spcPts val="0"/>
              </a:spcAft>
              <a:buNone/>
            </a:pPr>
            <a:endParaRPr dirty="0">
              <a:solidFill>
                <a:schemeClr val="accent4">
                  <a:lumMod val="20000"/>
                  <a:lumOff val="80000"/>
                </a:schemeClr>
              </a:solidFill>
            </a:endParaRPr>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5" name="Google Shape;3850;p15">
            <a:extLst>
              <a:ext uri="{FF2B5EF4-FFF2-40B4-BE49-F238E27FC236}">
                <a16:creationId xmlns:a16="http://schemas.microsoft.com/office/drawing/2014/main" id="{EFA6D323-4CA9-40E9-91ED-2DC96D201D36}"/>
              </a:ext>
            </a:extLst>
          </p:cNvPr>
          <p:cNvSpPr txBox="1">
            <a:spLocks/>
          </p:cNvSpPr>
          <p:nvPr/>
        </p:nvSpPr>
        <p:spPr>
          <a:xfrm>
            <a:off x="1278575" y="865800"/>
            <a:ext cx="3731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r>
              <a:rPr lang="en" sz="6000" dirty="0">
                <a:solidFill>
                  <a:schemeClr val="accent2">
                    <a:lumMod val="40000"/>
                    <a:lumOff val="60000"/>
                  </a:schemeClr>
                </a:solidFill>
              </a:rPr>
              <a:t>HELLO!</a:t>
            </a:r>
            <a:r>
              <a:rPr lang="en-CA" sz="6000" dirty="0"/>
              <a:t>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What is CMDB?</a:t>
            </a:r>
            <a:endParaRPr dirty="0"/>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76200" lvl="0" indent="0">
              <a:buNone/>
            </a:pPr>
            <a:r>
              <a:rPr lang="en-US" sz="1800" dirty="0"/>
              <a:t>Configuration management databases (CMDBs) are often referred to as “the heart of your ITSM system”. A CMDB is a repository that acts as a data warehouse – storing information about your IT environment, the components that are used to deliver IT services. </a:t>
            </a:r>
          </a:p>
          <a:p>
            <a:pPr marL="76200" lvl="0" indent="0">
              <a:buNone/>
            </a:pPr>
            <a:endParaRPr lang="en-US" sz="1800" dirty="0"/>
          </a:p>
          <a:p>
            <a:pPr marL="76200" lvl="0" indent="0">
              <a:buNone/>
            </a:pPr>
            <a:r>
              <a:rPr lang="en-US" sz="1800" dirty="0"/>
              <a:t>The data stored in a CMDB include lists of assets (referred to as configuration items) and the relationships among them. </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pic>
        <p:nvPicPr>
          <p:cNvPr id="2050" name="Picture 2" descr="Related image">
            <a:extLst>
              <a:ext uri="{FF2B5EF4-FFF2-40B4-BE49-F238E27FC236}">
                <a16:creationId xmlns:a16="http://schemas.microsoft.com/office/drawing/2014/main" id="{2F5D4220-FDEF-43E7-B39A-4E53B5AAD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578" y="182437"/>
            <a:ext cx="2705972" cy="1271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t>
            </a:r>
            <a:r>
              <a:rPr lang="en-CA" dirty="0"/>
              <a:t>MDB ADVANTAGE</a:t>
            </a:r>
            <a:endParaRPr dirty="0"/>
          </a:p>
        </p:txBody>
      </p:sp>
      <p:sp>
        <p:nvSpPr>
          <p:cNvPr id="3906" name="Google Shape;3906;p21"/>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Integration</a:t>
            </a:r>
            <a:endParaRPr b="1" dirty="0"/>
          </a:p>
          <a:p>
            <a:pPr marL="0" lvl="0" indent="0">
              <a:buNone/>
            </a:pPr>
            <a:r>
              <a:rPr lang="en-US" dirty="0"/>
              <a:t>Having a complete set of data about your IT environment in a centralized place so you can easily access it.</a:t>
            </a:r>
            <a:endParaRPr dirty="0"/>
          </a:p>
        </p:txBody>
      </p:sp>
      <p:sp>
        <p:nvSpPr>
          <p:cNvPr id="3907" name="Google Shape;3907;p21"/>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dirty="0"/>
              <a:t>Stats</a:t>
            </a:r>
            <a:endParaRPr b="1" dirty="0"/>
          </a:p>
          <a:p>
            <a:pPr marL="0" lvl="0" indent="0">
              <a:buNone/>
            </a:pPr>
            <a:r>
              <a:rPr lang="en-US" dirty="0"/>
              <a:t>Providing information to support decision making about the IT environment, operational costs and technology decisions.</a:t>
            </a:r>
            <a:endParaRPr dirty="0"/>
          </a:p>
        </p:txBody>
      </p:sp>
      <p:sp>
        <p:nvSpPr>
          <p:cNvPr id="3908" name="Google Shape;3908;p21"/>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dirty="0"/>
              <a:t>Relational Structure</a:t>
            </a:r>
            <a:endParaRPr b="1" dirty="0"/>
          </a:p>
          <a:p>
            <a:pPr marL="0" lvl="0" indent="0">
              <a:buNone/>
            </a:pPr>
            <a:r>
              <a:rPr lang="en-US" dirty="0"/>
              <a:t>Understanding what different assets are used for and which business processes and users depend on them.</a:t>
            </a:r>
            <a:endParaRPr dirty="0"/>
          </a:p>
        </p:txBody>
      </p:sp>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0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0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0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CMDB COMPLIANCE</a:t>
            </a:r>
            <a:endParaRPr dirty="0"/>
          </a:p>
        </p:txBody>
      </p:sp>
      <p:sp>
        <p:nvSpPr>
          <p:cNvPr id="3929" name="Google Shape;3929;p24"/>
          <p:cNvSpPr/>
          <p:nvPr/>
        </p:nvSpPr>
        <p:spPr>
          <a:xfrm>
            <a:off x="2925476" y="1713191"/>
            <a:ext cx="2853023" cy="2923151"/>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r>
              <a:rPr lang="en-CA" sz="1800" dirty="0">
                <a:solidFill>
                  <a:srgbClr val="003B55"/>
                </a:solidFill>
                <a:latin typeface="Titillium Web Light"/>
                <a:ea typeface="Titillium Web Light"/>
                <a:cs typeface="Titillium Web Light"/>
                <a:sym typeface="Titillium Web Light"/>
              </a:rPr>
              <a:t>CMDB</a:t>
            </a:r>
            <a:endParaRPr sz="1800" dirty="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263438" y="1797050"/>
            <a:ext cx="3032212" cy="2839292"/>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5411247" y="1755120"/>
            <a:ext cx="2939873" cy="2923151"/>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endParaRPr lang="en-CA" sz="1800" dirty="0">
              <a:solidFill>
                <a:srgbClr val="003B55"/>
              </a:solidFill>
              <a:latin typeface="Titillium Web Light"/>
              <a:ea typeface="Titillium Web Light"/>
              <a:cs typeface="Titillium Web Light"/>
              <a:sym typeface="Titillium Web Light"/>
            </a:endParaRPr>
          </a:p>
          <a:p>
            <a:pPr marL="0" lvl="0" indent="0" algn="ctr" rtl="0">
              <a:spcBef>
                <a:spcPts val="0"/>
              </a:spcBef>
              <a:spcAft>
                <a:spcPts val="0"/>
              </a:spcAft>
              <a:buNone/>
            </a:pPr>
            <a:r>
              <a:rPr lang="en-CA" sz="1800" dirty="0">
                <a:solidFill>
                  <a:srgbClr val="003B55"/>
                </a:solidFill>
                <a:latin typeface="Titillium Web Light"/>
                <a:ea typeface="Titillium Web Light"/>
                <a:cs typeface="Titillium Web Light"/>
                <a:sym typeface="Titillium Web Light"/>
              </a:rPr>
              <a:t>Reports</a:t>
            </a:r>
          </a:p>
          <a:p>
            <a:pPr marL="0" lvl="0" indent="0" algn="ctr" rtl="0">
              <a:spcBef>
                <a:spcPts val="0"/>
              </a:spcBef>
              <a:spcAft>
                <a:spcPts val="0"/>
              </a:spcAft>
              <a:buNone/>
            </a:pPr>
            <a:r>
              <a:rPr lang="en-CA" sz="1800" dirty="0">
                <a:solidFill>
                  <a:srgbClr val="003B55"/>
                </a:solidFill>
                <a:latin typeface="Titillium Web Light"/>
                <a:ea typeface="Titillium Web Light"/>
                <a:cs typeface="Titillium Web Light"/>
                <a:sym typeface="Titillium Web Light"/>
              </a:rPr>
              <a:t> Generation</a:t>
            </a:r>
            <a:endParaRPr sz="1800" dirty="0">
              <a:solidFill>
                <a:srgbClr val="003B55"/>
              </a:solidFill>
              <a:latin typeface="Titillium Web Light"/>
              <a:ea typeface="Titillium Web Light"/>
              <a:cs typeface="Titillium Web Light"/>
              <a:sym typeface="Titillium Web Light"/>
            </a:endParaRPr>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7" name="Google Shape;4214;p39">
            <a:extLst>
              <a:ext uri="{FF2B5EF4-FFF2-40B4-BE49-F238E27FC236}">
                <a16:creationId xmlns:a16="http://schemas.microsoft.com/office/drawing/2014/main" id="{02B702BD-E1D3-4DAC-A183-2399639009B5}"/>
              </a:ext>
            </a:extLst>
          </p:cNvPr>
          <p:cNvSpPr/>
          <p:nvPr/>
        </p:nvSpPr>
        <p:spPr>
          <a:xfrm>
            <a:off x="1310480" y="23325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636CC707-1745-4A5C-9C9C-BBD23CB32DF1}"/>
              </a:ext>
            </a:extLst>
          </p:cNvPr>
          <p:cNvSpPr/>
          <p:nvPr/>
        </p:nvSpPr>
        <p:spPr>
          <a:xfrm>
            <a:off x="1035050" y="3022600"/>
            <a:ext cx="1466850" cy="45720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a:solidFill>
                  <a:srgbClr val="003B55"/>
                </a:solidFill>
                <a:latin typeface="Titillium Web Light"/>
                <a:ea typeface="Titillium Web Light"/>
                <a:cs typeface="Titillium Web Light"/>
                <a:sym typeface="Titillium Web Light"/>
              </a:rPr>
              <a:t>Infrastructure </a:t>
            </a:r>
          </a:p>
          <a:p>
            <a:pPr lvl="0" algn="ctr"/>
            <a:r>
              <a:rPr lang="en-CA">
                <a:solidFill>
                  <a:srgbClr val="003B55"/>
                </a:solidFill>
                <a:latin typeface="Titillium Web Light"/>
                <a:ea typeface="Titillium Web Light"/>
                <a:cs typeface="Titillium Web Light"/>
                <a:sym typeface="Titillium Web Light"/>
              </a:rPr>
              <a:t>Discovery</a:t>
            </a:r>
            <a:endParaRPr lang="en-CA" dirty="0">
              <a:solidFill>
                <a:srgbClr val="003B55"/>
              </a:solidFill>
              <a:latin typeface="Titillium Web Light"/>
              <a:ea typeface="Titillium Web Light"/>
              <a:cs typeface="Titillium Web Light"/>
              <a:sym typeface="Titillium Web Light"/>
            </a:endParaRPr>
          </a:p>
        </p:txBody>
      </p:sp>
      <p:sp>
        <p:nvSpPr>
          <p:cNvPr id="10" name="Google Shape;4207;p39">
            <a:extLst>
              <a:ext uri="{FF2B5EF4-FFF2-40B4-BE49-F238E27FC236}">
                <a16:creationId xmlns:a16="http://schemas.microsoft.com/office/drawing/2014/main" id="{6AE85EE1-D0E7-4C33-A4BD-29497CF7A7DF}"/>
              </a:ext>
            </a:extLst>
          </p:cNvPr>
          <p:cNvSpPr/>
          <p:nvPr/>
        </p:nvSpPr>
        <p:spPr>
          <a:xfrm>
            <a:off x="792880" y="2326230"/>
            <a:ext cx="248083" cy="429808"/>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08;p39">
            <a:extLst>
              <a:ext uri="{FF2B5EF4-FFF2-40B4-BE49-F238E27FC236}">
                <a16:creationId xmlns:a16="http://schemas.microsoft.com/office/drawing/2014/main" id="{BBE3A9F6-25FD-46DC-A1FC-A16FD29D333E}"/>
              </a:ext>
            </a:extLst>
          </p:cNvPr>
          <p:cNvGrpSpPr/>
          <p:nvPr/>
        </p:nvGrpSpPr>
        <p:grpSpPr>
          <a:xfrm>
            <a:off x="1850462" y="2354705"/>
            <a:ext cx="386943" cy="372647"/>
            <a:chOff x="2583325" y="2972875"/>
            <a:chExt cx="462850" cy="445750"/>
          </a:xfrm>
        </p:grpSpPr>
        <p:sp>
          <p:nvSpPr>
            <p:cNvPr id="12" name="Google Shape;4209;p39">
              <a:extLst>
                <a:ext uri="{FF2B5EF4-FFF2-40B4-BE49-F238E27FC236}">
                  <a16:creationId xmlns:a16="http://schemas.microsoft.com/office/drawing/2014/main" id="{A755E7AF-F410-4DCD-98BB-9E322587E691}"/>
                </a:ext>
              </a:extLst>
            </p:cNvPr>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10;p39">
              <a:extLst>
                <a:ext uri="{FF2B5EF4-FFF2-40B4-BE49-F238E27FC236}">
                  <a16:creationId xmlns:a16="http://schemas.microsoft.com/office/drawing/2014/main" id="{0CAD7479-BF19-4C97-8DA5-C5A4019BA550}"/>
                </a:ext>
              </a:extLst>
            </p:cNvPr>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4318;p39">
            <a:extLst>
              <a:ext uri="{FF2B5EF4-FFF2-40B4-BE49-F238E27FC236}">
                <a16:creationId xmlns:a16="http://schemas.microsoft.com/office/drawing/2014/main" id="{535C2C7B-5F42-460E-9552-7E4C6ED83CE5}"/>
              </a:ext>
            </a:extLst>
          </p:cNvPr>
          <p:cNvGrpSpPr/>
          <p:nvPr/>
        </p:nvGrpSpPr>
        <p:grpSpPr>
          <a:xfrm>
            <a:off x="2348677" y="2355320"/>
            <a:ext cx="451252" cy="432860"/>
            <a:chOff x="5241175" y="4959100"/>
            <a:chExt cx="539775" cy="517775"/>
          </a:xfrm>
        </p:grpSpPr>
        <p:sp>
          <p:nvSpPr>
            <p:cNvPr id="15" name="Google Shape;4319;p39">
              <a:extLst>
                <a:ext uri="{FF2B5EF4-FFF2-40B4-BE49-F238E27FC236}">
                  <a16:creationId xmlns:a16="http://schemas.microsoft.com/office/drawing/2014/main" id="{94843C7B-3B91-4EAC-9D22-C1BC042FE912}"/>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0;p39">
              <a:extLst>
                <a:ext uri="{FF2B5EF4-FFF2-40B4-BE49-F238E27FC236}">
                  <a16:creationId xmlns:a16="http://schemas.microsoft.com/office/drawing/2014/main" id="{2EB7CFE5-C92D-4DF4-84B0-82C03A3AA16A}"/>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1;p39">
              <a:extLst>
                <a:ext uri="{FF2B5EF4-FFF2-40B4-BE49-F238E27FC236}">
                  <a16:creationId xmlns:a16="http://schemas.microsoft.com/office/drawing/2014/main" id="{1C653EE2-DE47-470F-8CD4-1DC5C151AC57}"/>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22;p39">
              <a:extLst>
                <a:ext uri="{FF2B5EF4-FFF2-40B4-BE49-F238E27FC236}">
                  <a16:creationId xmlns:a16="http://schemas.microsoft.com/office/drawing/2014/main" id="{98FC8A59-15E7-41AF-B773-B761BDB8CE08}"/>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23;p39">
              <a:extLst>
                <a:ext uri="{FF2B5EF4-FFF2-40B4-BE49-F238E27FC236}">
                  <a16:creationId xmlns:a16="http://schemas.microsoft.com/office/drawing/2014/main" id="{D88091B6-5DAD-4840-A53C-893C704FF637}"/>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4;p39">
              <a:extLst>
                <a:ext uri="{FF2B5EF4-FFF2-40B4-BE49-F238E27FC236}">
                  <a16:creationId xmlns:a16="http://schemas.microsoft.com/office/drawing/2014/main" id="{DD668CB3-F857-4588-9B4C-EBFDAA8508BE}"/>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22E5336-707E-493F-A10A-F306077DFE4F}"/>
              </a:ext>
            </a:extLst>
          </p:cNvPr>
          <p:cNvSpPr txBox="1"/>
          <p:nvPr/>
        </p:nvSpPr>
        <p:spPr>
          <a:xfrm>
            <a:off x="792880" y="3670300"/>
            <a:ext cx="1814601" cy="307777"/>
          </a:xfrm>
          <a:prstGeom prst="rect">
            <a:avLst/>
          </a:prstGeom>
          <a:noFill/>
        </p:spPr>
        <p:txBody>
          <a:bodyPr wrap="square" rtlCol="0">
            <a:spAutoFit/>
          </a:bodyPr>
          <a:lstStyle/>
          <a:p>
            <a:r>
              <a:rPr lang="en-US" dirty="0"/>
              <a:t>Configuration Items</a:t>
            </a:r>
            <a:endParaRPr lang="en-CA" dirty="0"/>
          </a:p>
        </p:txBody>
      </p:sp>
      <p:pic>
        <p:nvPicPr>
          <p:cNvPr id="27" name="Picture 2" descr="Image result for cmdb">
            <a:extLst>
              <a:ext uri="{FF2B5EF4-FFF2-40B4-BE49-F238E27FC236}">
                <a16:creationId xmlns:a16="http://schemas.microsoft.com/office/drawing/2014/main" id="{65A00755-AE14-4147-9A2C-5FB303A2B3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04" t="15766" r="9898" b="12797"/>
          <a:stretch/>
        </p:blipFill>
        <p:spPr bwMode="auto">
          <a:xfrm>
            <a:off x="3374272" y="2223382"/>
            <a:ext cx="1944258" cy="13724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reports generation power bi">
            <a:extLst>
              <a:ext uri="{FF2B5EF4-FFF2-40B4-BE49-F238E27FC236}">
                <a16:creationId xmlns:a16="http://schemas.microsoft.com/office/drawing/2014/main" id="{1F3475E8-D3EC-41FA-88E2-308219380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929" y="2413578"/>
            <a:ext cx="2101621" cy="1204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9" grpId="0" animBg="1"/>
      <p:bldP spid="3930" grpId="0" animBg="1"/>
      <p:bldP spid="3931" grpId="0" animBg="1"/>
      <p:bldP spid="7" grpId="0" animBg="1"/>
      <p:bldP spid="3" grpId="0" animBg="1"/>
      <p:bldP spid="10"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RESOURCES </a:t>
            </a:r>
            <a:endParaRPr dirty="0"/>
          </a:p>
        </p:txBody>
      </p:sp>
      <p:pic>
        <p:nvPicPr>
          <p:cNvPr id="2" name="Picture 1">
            <a:extLst>
              <a:ext uri="{FF2B5EF4-FFF2-40B4-BE49-F238E27FC236}">
                <a16:creationId xmlns:a16="http://schemas.microsoft.com/office/drawing/2014/main" id="{805463EB-6974-411B-A139-40BDA839C169}"/>
              </a:ext>
            </a:extLst>
          </p:cNvPr>
          <p:cNvPicPr>
            <a:picLocks noChangeAspect="1"/>
          </p:cNvPicPr>
          <p:nvPr/>
        </p:nvPicPr>
        <p:blipFill rotWithShape="1">
          <a:blip r:embed="rId3"/>
          <a:srcRect t="22820" r="33468" b="7228"/>
          <a:stretch/>
        </p:blipFill>
        <p:spPr>
          <a:xfrm>
            <a:off x="4098850" y="1762650"/>
            <a:ext cx="3483273" cy="2060051"/>
          </a:xfrm>
          <a:prstGeom prst="rect">
            <a:avLst/>
          </a:prstGeom>
        </p:spPr>
      </p:pic>
      <p:sp>
        <p:nvSpPr>
          <p:cNvPr id="3843" name="Google Shape;3843;p14"/>
          <p:cNvSpPr txBox="1">
            <a:spLocks noGrp="1"/>
          </p:cNvSpPr>
          <p:nvPr>
            <p:ph type="body" idx="1"/>
          </p:nvPr>
        </p:nvSpPr>
        <p:spPr>
          <a:xfrm>
            <a:off x="718300" y="1762650"/>
            <a:ext cx="3242400" cy="2200500"/>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200" b="1" dirty="0">
                <a:latin typeface="Titillium Web"/>
                <a:ea typeface="Titillium Web"/>
                <a:cs typeface="Titillium Web"/>
                <a:sym typeface="Titillium Web"/>
              </a:rPr>
              <a:t>Data was given about the networking components installed throughout Humber College such as Routers and Switches.</a:t>
            </a:r>
          </a:p>
          <a:p>
            <a:pPr marL="171450" indent="-171450">
              <a:buClr>
                <a:schemeClr val="dk1"/>
              </a:buClr>
              <a:buSzPts val="1100"/>
            </a:pPr>
            <a:endParaRPr lang="en-US" sz="1200" b="1" dirty="0">
              <a:latin typeface="Titillium Web"/>
              <a:ea typeface="Titillium Web"/>
              <a:cs typeface="Titillium Web"/>
              <a:sym typeface="Titillium Web"/>
            </a:endParaRPr>
          </a:p>
          <a:p>
            <a:pPr marL="171450" indent="-171450">
              <a:buClr>
                <a:schemeClr val="dk1"/>
              </a:buClr>
              <a:buSzPts val="1100"/>
            </a:pPr>
            <a:r>
              <a:rPr lang="en-US" sz="1200" b="1" dirty="0">
                <a:latin typeface="Titillium Web"/>
                <a:ea typeface="Titillium Web"/>
                <a:cs typeface="Titillium Web"/>
                <a:sym typeface="Titillium Web"/>
              </a:rPr>
              <a:t>Multiple flat files were given in .csv format and word format</a:t>
            </a:r>
          </a:p>
        </p:txBody>
      </p:sp>
      <p:sp>
        <p:nvSpPr>
          <p:cNvPr id="3844" name="Google Shape;3844;p14"/>
          <p:cNvSpPr txBox="1">
            <a:spLocks noGrp="1"/>
          </p:cNvSpPr>
          <p:nvPr>
            <p:ph type="body" idx="2"/>
          </p:nvPr>
        </p:nvSpPr>
        <p:spPr>
          <a:xfrm>
            <a:off x="718300" y="3905925"/>
            <a:ext cx="6761100" cy="1141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200" dirty="0">
              <a:solidFill>
                <a:srgbClr val="0B87A1"/>
              </a:solidFill>
            </a:endParaRPr>
          </a:p>
          <a:p>
            <a:pPr marL="0" lvl="0" indent="0" algn="l" rtl="0">
              <a:spcBef>
                <a:spcPts val="1000"/>
              </a:spcBef>
              <a:spcAft>
                <a:spcPts val="1000"/>
              </a:spcAft>
              <a:buNone/>
            </a:pPr>
            <a:endParaRPr sz="1200" dirty="0">
              <a:solidFill>
                <a:srgbClr val="0B87A1"/>
              </a:solidFill>
            </a:endParaRP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A5478E2D-4735-437C-8B38-1D7952834DD5}"/>
              </a:ext>
            </a:extLst>
          </p:cNvPr>
          <p:cNvPicPr>
            <a:picLocks noChangeAspect="1"/>
          </p:cNvPicPr>
          <p:nvPr/>
        </p:nvPicPr>
        <p:blipFill rotWithShape="1">
          <a:blip r:embed="rId4"/>
          <a:srcRect t="29067" r="69122" b="30187"/>
          <a:stretch/>
        </p:blipFill>
        <p:spPr>
          <a:xfrm>
            <a:off x="4098850" y="2736138"/>
            <a:ext cx="3139404" cy="2330300"/>
          </a:xfrm>
          <a:prstGeom prst="rect">
            <a:avLst/>
          </a:prstGeom>
        </p:spPr>
      </p:pic>
      <p:pic>
        <p:nvPicPr>
          <p:cNvPr id="4" name="Picture 3">
            <a:extLst>
              <a:ext uri="{FF2B5EF4-FFF2-40B4-BE49-F238E27FC236}">
                <a16:creationId xmlns:a16="http://schemas.microsoft.com/office/drawing/2014/main" id="{03934E1C-5A98-4066-8DEC-95BAA38ACAFA}"/>
              </a:ext>
            </a:extLst>
          </p:cNvPr>
          <p:cNvPicPr>
            <a:picLocks noChangeAspect="1"/>
          </p:cNvPicPr>
          <p:nvPr/>
        </p:nvPicPr>
        <p:blipFill rotWithShape="1">
          <a:blip r:embed="rId5"/>
          <a:srcRect l="24772" t="22705" r="20776" b="46848"/>
          <a:stretch/>
        </p:blipFill>
        <p:spPr>
          <a:xfrm>
            <a:off x="4098850" y="3775802"/>
            <a:ext cx="3628350" cy="1337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CA" dirty="0"/>
              <a:t>DATA INTEGRATION </a:t>
            </a:r>
            <a:endParaRPr dirty="0"/>
          </a:p>
        </p:txBody>
      </p:sp>
      <p:sp>
        <p:nvSpPr>
          <p:cNvPr id="3859" name="Google Shape;3859;p16"/>
          <p:cNvSpPr txBox="1">
            <a:spLocks noGrp="1"/>
          </p:cNvSpPr>
          <p:nvPr>
            <p:ph type="subTitle" idx="1"/>
          </p:nvPr>
        </p:nvSpPr>
        <p:spPr>
          <a:xfrm>
            <a:off x="685800" y="3983055"/>
            <a:ext cx="7473950" cy="784800"/>
          </a:xfrm>
          <a:prstGeom prst="rect">
            <a:avLst/>
          </a:prstGeom>
        </p:spPr>
        <p:txBody>
          <a:bodyPr spcFirstLastPara="1" wrap="square" lIns="91425" tIns="91425" rIns="91425" bIns="91425" anchor="t" anchorCtr="0">
            <a:noAutofit/>
          </a:bodyPr>
          <a:lstStyle/>
          <a:p>
            <a:pPr marL="0" lvl="0" indent="0"/>
            <a:r>
              <a:rPr lang="en-US" dirty="0"/>
              <a:t>Building enterprise-level data transformations </a:t>
            </a:r>
          </a:p>
          <a:p>
            <a:pPr marL="0" lvl="0" indent="0"/>
            <a:r>
              <a:rPr lang="en-US" dirty="0"/>
              <a:t>solutions.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dirty="0"/>
              <a:t>Manual</a:t>
            </a:r>
            <a:endParaRPr b="1" dirty="0"/>
          </a:p>
          <a:p>
            <a:pPr marL="285750" indent="-285750"/>
            <a:r>
              <a:rPr lang="en-CA" dirty="0"/>
              <a:t>We used SSMS importing tool to import data from .csv file</a:t>
            </a:r>
          </a:p>
          <a:p>
            <a:pPr marL="285750" indent="-285750"/>
            <a:r>
              <a:rPr lang="en-US" dirty="0"/>
              <a:t>Before executing complex SQL queries on CSV files, we need to convert CSV files to data tables.</a:t>
            </a:r>
          </a:p>
          <a:p>
            <a:pPr marL="0" indent="0">
              <a:buNone/>
            </a:pPr>
            <a:endParaRPr lang="en-CA" dirty="0"/>
          </a:p>
          <a:p>
            <a:pPr marL="0" lvl="0" indent="0" algn="l" rtl="0">
              <a:spcBef>
                <a:spcPts val="600"/>
              </a:spcBef>
              <a:spcAft>
                <a:spcPts val="0"/>
              </a:spcAft>
              <a:buNone/>
            </a:pPr>
            <a:endParaRPr lang="en-CA" dirty="0"/>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Import Data </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dirty="0"/>
              <a:t>Auto Import SSIS</a:t>
            </a:r>
          </a:p>
          <a:p>
            <a:pPr marL="285750" indent="-285750"/>
            <a:r>
              <a:rPr lang="en-CA" b="1" dirty="0"/>
              <a:t>We also used auto import in the later part of the project through Integration services.</a:t>
            </a:r>
          </a:p>
          <a:p>
            <a:pPr marL="285750" indent="-285750"/>
            <a:r>
              <a:rPr lang="en-CA" b="1" dirty="0"/>
              <a:t>We can set up scheduled importing through it.</a:t>
            </a:r>
          </a:p>
          <a:p>
            <a:pPr marL="285750" indent="-285750"/>
            <a:r>
              <a:rPr lang="en-CA" b="1" dirty="0"/>
              <a:t>ETL eases up insertion and transforms data. </a:t>
            </a:r>
          </a:p>
          <a:p>
            <a:pPr marL="285750" indent="-285750"/>
            <a:endParaRPr lang="en-CA" b="1"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464</Words>
  <Application>Microsoft Office PowerPoint</Application>
  <PresentationFormat>On-screen Show (16:9)</PresentationFormat>
  <Paragraphs>99</Paragraphs>
  <Slides>20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Dosis</vt:lpstr>
      <vt:lpstr>Dosis Light</vt:lpstr>
      <vt:lpstr>Titillium Web</vt:lpstr>
      <vt:lpstr>Titillium Web Light</vt:lpstr>
      <vt:lpstr>Mowbray template</vt:lpstr>
      <vt:lpstr>INVENTORY CONTROL MANAGEMENT DATABASE</vt:lpstr>
      <vt:lpstr>AGENDAS:-</vt:lpstr>
      <vt:lpstr>PowerPoint Presentation</vt:lpstr>
      <vt:lpstr>What is CMDB?</vt:lpstr>
      <vt:lpstr>CMDB ADVANTAGE</vt:lpstr>
      <vt:lpstr>CMDB COMPLIANCE</vt:lpstr>
      <vt:lpstr>RESOURCES </vt:lpstr>
      <vt:lpstr>1. DATA INTEGRATION </vt:lpstr>
      <vt:lpstr>Import Data </vt:lpstr>
      <vt:lpstr>PowerPoint Presentation</vt:lpstr>
      <vt:lpstr> DATA RELATIONSHIP</vt:lpstr>
      <vt:lpstr>PowerPoint Presentation</vt:lpstr>
      <vt:lpstr>REPORT  GENERATION</vt:lpstr>
      <vt:lpstr>GENERATION</vt:lpstr>
      <vt:lpstr>PowerPoint Presentation</vt:lpstr>
      <vt:lpstr>Final Dashboard</vt:lpstr>
      <vt:lpstr>MAPS</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CONTROL MANAGEMENT DATABASE</dc:title>
  <cp:lastModifiedBy>sagar sharma</cp:lastModifiedBy>
  <cp:revision>25</cp:revision>
  <dcterms:modified xsi:type="dcterms:W3CDTF">2019-07-22T15:32:16Z</dcterms:modified>
</cp:coreProperties>
</file>